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33" r:id="rId2"/>
    <p:sldId id="647" r:id="rId3"/>
    <p:sldId id="655" r:id="rId4"/>
    <p:sldId id="654" r:id="rId5"/>
    <p:sldId id="658" r:id="rId6"/>
    <p:sldId id="659" r:id="rId7"/>
    <p:sldId id="660" r:id="rId8"/>
    <p:sldId id="662" r:id="rId9"/>
    <p:sldId id="663" r:id="rId10"/>
    <p:sldId id="656" r:id="rId11"/>
    <p:sldId id="657" r:id="rId12"/>
    <p:sldId id="649" r:id="rId13"/>
    <p:sldId id="637" r:id="rId14"/>
    <p:sldId id="650" r:id="rId15"/>
    <p:sldId id="651" r:id="rId16"/>
    <p:sldId id="652" r:id="rId17"/>
    <p:sldId id="664" r:id="rId18"/>
    <p:sldId id="653" r:id="rId19"/>
    <p:sldId id="665" r:id="rId20"/>
    <p:sldId id="643" r:id="rId2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C3"/>
    <a:srgbClr val="041858"/>
    <a:srgbClr val="F79646"/>
    <a:srgbClr val="8064A2"/>
    <a:srgbClr val="00A249"/>
    <a:srgbClr val="C0504D"/>
    <a:srgbClr val="00395C"/>
    <a:srgbClr val="9BBB59"/>
    <a:srgbClr val="00339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562" autoAdjust="0"/>
    <p:restoredTop sz="81352" autoAdjust="0"/>
  </p:normalViewPr>
  <p:slideViewPr>
    <p:cSldViewPr>
      <p:cViewPr varScale="1">
        <p:scale>
          <a:sx n="48" d="100"/>
          <a:sy n="48" d="100"/>
        </p:scale>
        <p:origin x="-75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26833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4" tIns="45584" rIns="91174" bIns="455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877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71" y="4"/>
            <a:ext cx="3026833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4" tIns="45584" rIns="91174" bIns="455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877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19207"/>
            <a:ext cx="3026833" cy="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4" tIns="45584" rIns="91174" bIns="455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877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71" y="8819207"/>
            <a:ext cx="3026833" cy="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4" tIns="45584" rIns="91174" bIns="455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CEB947-8033-4339-8183-CBC0C13011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26833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4" tIns="45584" rIns="91174" bIns="455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71" y="4"/>
            <a:ext cx="3026833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4" tIns="45584" rIns="91174" bIns="455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5" y="4410397"/>
            <a:ext cx="5122333" cy="417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4" tIns="45584" rIns="91174" bIns="45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19207"/>
            <a:ext cx="3026833" cy="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4" tIns="45584" rIns="91174" bIns="455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71" y="8819207"/>
            <a:ext cx="3026833" cy="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4" tIns="45584" rIns="91174" bIns="455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0015C4-848A-4482-80B6-E831EE522A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27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82D44-3CE1-4836-B9B2-0E21B43B188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7443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5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22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60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93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94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86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81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11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5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0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7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1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4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7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5613" indent="-455613"/>
            <a:r>
              <a:rPr lang="en-US" alt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3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86400" y="5715000"/>
            <a:ext cx="3657600" cy="1143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DC3">
                  <a:lumMod val="100000"/>
                  <a:alpha val="66000"/>
                </a:srgbClr>
              </a:gs>
            </a:gsLst>
            <a:lin ang="10800000" scaled="0"/>
          </a:gra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15000"/>
            <a:ext cx="4572000" cy="1143000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 userDrawn="1"/>
        </p:nvSpPr>
        <p:spPr>
          <a:xfrm>
            <a:off x="0" y="5715000"/>
            <a:ext cx="914400" cy="1143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DC3">
                  <a:lumMod val="100000"/>
                  <a:alpha val="66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43600"/>
            <a:ext cx="2514600" cy="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4297680"/>
          </a:xfrm>
          <a:prstGeom prst="rect">
            <a:avLst/>
          </a:prstGeom>
          <a:solidFill>
            <a:srgbClr val="007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52575"/>
            <a:ext cx="3779838" cy="4191000"/>
          </a:xfrm>
          <a:prstGeom prst="rect">
            <a:avLst/>
          </a:prstGeom>
        </p:spPr>
        <p:txBody>
          <a:bodyPr lIns="0" rIns="0"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552575"/>
            <a:ext cx="3779837" cy="4191000"/>
          </a:xfrm>
          <a:prstGeom prst="rect">
            <a:avLst/>
          </a:prstGeom>
        </p:spPr>
        <p:txBody>
          <a:bodyPr lIns="0" rIns="0"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9088"/>
            <a:ext cx="7772400" cy="868362"/>
          </a:xfrm>
          <a:prstGeom prst="rect">
            <a:avLst/>
          </a:prstGeom>
        </p:spPr>
        <p:txBody>
          <a:bodyPr lIns="0" rIns="0"/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43600"/>
            <a:ext cx="2514600" cy="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143000"/>
          </a:xfrm>
          <a:prstGeom prst="rect">
            <a:avLst/>
          </a:prstGeom>
          <a:solidFill>
            <a:srgbClr val="04185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9088"/>
            <a:ext cx="7772400" cy="868362"/>
          </a:xfrm>
          <a:prstGeom prst="rect">
            <a:avLst/>
          </a:prstGeom>
        </p:spPr>
        <p:txBody>
          <a:bodyPr lIns="0" rIns="0"/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552575"/>
            <a:ext cx="3779838" cy="419100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4563" y="1552575"/>
            <a:ext cx="3779837" cy="4191000"/>
          </a:xfrm>
          <a:prstGeom prst="rect">
            <a:avLst/>
          </a:prstGeom>
        </p:spPr>
        <p:txBody>
          <a:bodyPr lIns="0" rIns="18288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43600"/>
            <a:ext cx="2514600" cy="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26F43-8E42-4FC4-ACA7-5E4DF40F3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1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669280"/>
          </a:xfrm>
          <a:prstGeom prst="rect">
            <a:avLst/>
          </a:prstGeom>
          <a:solidFill>
            <a:srgbClr val="041858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007DC3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43600"/>
            <a:ext cx="2514600" cy="506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41858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 sz="2800" b="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-"/>
        <a:defRPr sz="2400" b="0">
          <a:solidFill>
            <a:schemeClr val="bg1"/>
          </a:solidFill>
          <a:latin typeface="Frutiger 57Cn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1600200"/>
            <a:ext cx="8415670" cy="685801"/>
          </a:xfrm>
          <a:prstGeom prst="rect">
            <a:avLst/>
          </a:prstGeom>
        </p:spPr>
        <p:txBody>
          <a:bodyPr lIns="0" rIns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4185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rgbClr val="FFC000"/>
                </a:solidFill>
              </a:rPr>
              <a:t>The Two Midnight Rule, </a:t>
            </a:r>
            <a:endParaRPr lang="en-US" dirty="0" smtClean="0">
              <a:solidFill>
                <a:srgbClr val="FFC000"/>
              </a:solidFill>
            </a:endParaRP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Skilled </a:t>
            </a:r>
            <a:r>
              <a:rPr lang="en-US" dirty="0">
                <a:solidFill>
                  <a:srgbClr val="FFC000"/>
                </a:solidFill>
              </a:rPr>
              <a:t>Nursing Facility Rules </a:t>
            </a:r>
            <a:endParaRPr lang="en-US" dirty="0" smtClean="0">
              <a:solidFill>
                <a:srgbClr val="FFC000"/>
              </a:solidFill>
            </a:endParaRP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and </a:t>
            </a:r>
            <a:r>
              <a:rPr lang="en-US" dirty="0">
                <a:solidFill>
                  <a:srgbClr val="FFC000"/>
                </a:solidFill>
              </a:rPr>
              <a:t>How “The Rules” Impact Patients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66800" y="3330576"/>
            <a:ext cx="8415670" cy="784224"/>
          </a:xfrm>
          <a:prstGeom prst="rect">
            <a:avLst/>
          </a:prstGeom>
        </p:spPr>
        <p:txBody>
          <a:bodyPr lIns="0" rIns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sz="2400" b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rtl="0" fontAlgn="base">
              <a:spcBef>
                <a:spcPct val="0"/>
              </a:spcBef>
              <a:spcAft>
                <a:spcPct val="0"/>
              </a:spcAft>
              <a:buNone/>
              <a:defRPr sz="2400" b="0">
                <a:solidFill>
                  <a:schemeClr val="bg1"/>
                </a:solidFill>
                <a:latin typeface="Frutiger 57Cn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l" eaLnBrk="1" hangingPunct="1"/>
            <a:endParaRPr lang="en-US" dirty="0" smtClean="0"/>
          </a:p>
          <a:p>
            <a:pPr algn="l" eaLnBrk="1" hangingPunct="1"/>
            <a:r>
              <a:rPr lang="en-US" sz="2200" dirty="0" smtClean="0"/>
              <a:t>Information </a:t>
            </a:r>
            <a:r>
              <a:rPr lang="en-US" sz="2200" dirty="0"/>
              <a:t>for the </a:t>
            </a:r>
            <a:r>
              <a:rPr lang="en-US" sz="2200" dirty="0" smtClean="0"/>
              <a:t>Community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22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2 Midnight Rule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Inpatient Admission</a:t>
            </a: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Patients with </a:t>
            </a:r>
            <a:r>
              <a:rPr lang="en-US" sz="2400" b="1" dirty="0"/>
              <a:t>an expected length of stay not spanning two midnights </a:t>
            </a:r>
            <a:r>
              <a:rPr lang="en-US" sz="2400" b="1" dirty="0" smtClean="0">
                <a:solidFill>
                  <a:srgbClr val="FFC000"/>
                </a:solidFill>
              </a:rPr>
              <a:t>do </a:t>
            </a:r>
            <a:r>
              <a:rPr lang="en-US" sz="2400" b="1" dirty="0">
                <a:solidFill>
                  <a:srgbClr val="FFC000"/>
                </a:solidFill>
              </a:rPr>
              <a:t>not qualify as </a:t>
            </a:r>
            <a:r>
              <a:rPr lang="en-US" sz="2400" b="1" dirty="0" smtClean="0">
                <a:solidFill>
                  <a:srgbClr val="FFC000"/>
                </a:solidFill>
              </a:rPr>
              <a:t>inpatients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/>
              <a:t>and </a:t>
            </a:r>
            <a:r>
              <a:rPr lang="en-US" sz="2400" b="1" dirty="0" smtClean="0"/>
              <a:t>are not  </a:t>
            </a:r>
            <a:r>
              <a:rPr lang="en-US" sz="2400" b="1" dirty="0"/>
              <a:t>eligible for payment under Medicare Part </a:t>
            </a:r>
            <a:r>
              <a:rPr lang="en-US" sz="2400" b="1" dirty="0" smtClean="0"/>
              <a:t>A. </a:t>
            </a:r>
            <a:endParaRPr lang="en-US" sz="2400" b="1" dirty="0"/>
          </a:p>
          <a:p>
            <a:pPr lvl="1"/>
            <a:r>
              <a:rPr lang="en-US" sz="2200" dirty="0" smtClean="0"/>
              <a:t>This is true for both medical and surgical cases</a:t>
            </a:r>
          </a:p>
          <a:p>
            <a:pPr lvl="1"/>
            <a:r>
              <a:rPr lang="en-US" sz="2200" dirty="0" smtClean="0"/>
              <a:t>There are some exceptions for </a:t>
            </a:r>
            <a:r>
              <a:rPr lang="en-US" sz="2200" dirty="0"/>
              <a:t>s</a:t>
            </a:r>
            <a:r>
              <a:rPr lang="en-US" sz="2200" dirty="0" smtClean="0"/>
              <a:t>urgeries/procedures </a:t>
            </a:r>
            <a:r>
              <a:rPr lang="en-US" sz="2200" dirty="0"/>
              <a:t>on Medicare’s “INPATIENT </a:t>
            </a:r>
            <a:r>
              <a:rPr lang="en-US" sz="2200" dirty="0" smtClean="0"/>
              <a:t>ONLY”. In these cases, the length of stay does not matter. </a:t>
            </a:r>
            <a:endParaRPr lang="en-US" sz="2200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Picture 2" descr="http://prodimages.vertmarkets.com/image/cfb0f546/cfb0f546-9072-463a-b5a9-16af835a9b40/original/cms_medicare_deadli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7"/>
          <a:stretch/>
        </p:blipFill>
        <p:spPr bwMode="auto">
          <a:xfrm>
            <a:off x="6629400" y="3657600"/>
            <a:ext cx="2857500" cy="18288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619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Skilled Nursing Facility Rule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3 Night Inpatient Stay Requirement</a:t>
            </a: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required </a:t>
            </a:r>
            <a:r>
              <a:rPr lang="en-US" sz="2400" b="1" dirty="0" smtClean="0">
                <a:solidFill>
                  <a:srgbClr val="FFC000"/>
                </a:solidFill>
              </a:rPr>
              <a:t>3 night inpatient </a:t>
            </a:r>
            <a:r>
              <a:rPr lang="en-US" sz="2400" b="1" dirty="0">
                <a:solidFill>
                  <a:srgbClr val="FFC000"/>
                </a:solidFill>
              </a:rPr>
              <a:t>stay </a:t>
            </a:r>
            <a:r>
              <a:rPr lang="en-US" sz="2400" b="1" dirty="0"/>
              <a:t>to qualify for Skilled Nursing Facility (SNF) </a:t>
            </a:r>
            <a:r>
              <a:rPr lang="en-US" sz="2400" b="1" dirty="0" smtClean="0"/>
              <a:t>coverage </a:t>
            </a:r>
            <a:r>
              <a:rPr lang="en-US" sz="2400" b="1" dirty="0"/>
              <a:t>has not </a:t>
            </a:r>
            <a:r>
              <a:rPr lang="en-US" sz="2400" b="1" dirty="0" smtClean="0"/>
              <a:t>changed.</a:t>
            </a:r>
          </a:p>
          <a:p>
            <a:r>
              <a:rPr lang="en-US" sz="2400" b="1" dirty="0" smtClean="0"/>
              <a:t>Patients must have three days as an inpatient qualify for Medicare coverage </a:t>
            </a:r>
          </a:p>
          <a:p>
            <a:r>
              <a:rPr lang="en-US" sz="2400" b="1" dirty="0"/>
              <a:t>N</a:t>
            </a:r>
            <a:r>
              <a:rPr lang="en-US" sz="2400" b="1" dirty="0" smtClean="0"/>
              <a:t>ights </a:t>
            </a:r>
            <a:r>
              <a:rPr lang="en-US" sz="2400" b="1" dirty="0"/>
              <a:t>spent </a:t>
            </a:r>
            <a:r>
              <a:rPr lang="en-US" sz="2400" b="1" dirty="0" smtClean="0"/>
              <a:t>in “Observation” DO NOT COUNT toward </a:t>
            </a:r>
            <a:r>
              <a:rPr lang="en-US" sz="2400" b="1" dirty="0"/>
              <a:t>the 3-night inpatient stay </a:t>
            </a:r>
            <a:endParaRPr lang="en-US" sz="2400" b="1" dirty="0" smtClean="0"/>
          </a:p>
          <a:p>
            <a:pPr marL="509588" lvl="0" indent="-509588" eaLnBrk="0" hangingPunct="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en-US" altLang="en-US" sz="2400" kern="1200" dirty="0"/>
              <a:t>Medicare pays for the first 20 days of nursing home care </a:t>
            </a:r>
            <a:r>
              <a:rPr lang="en-US" altLang="en-US" sz="2400" u="sng" kern="1200" dirty="0"/>
              <a:t>if followed by 3 full days of an inpatient hospital stay.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dirty="0"/>
          </a:p>
        </p:txBody>
      </p:sp>
      <p:pic>
        <p:nvPicPr>
          <p:cNvPr id="5" name="Picture 2" descr="http://www.tendercaretraversecity.com/uploads/public/1447/images/traverse%20city%20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715001"/>
            <a:ext cx="1828800" cy="104309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291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Skilled Nursing Facility Rule 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200" b="0" dirty="0">
                <a:solidFill>
                  <a:schemeClr val="bg1"/>
                </a:solidFill>
              </a:rPr>
              <a:t>3 Night Inpatient Stay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Requirements to qualify for Medicare coverage at a qualified Skilled </a:t>
            </a:r>
            <a:r>
              <a:rPr lang="en-US" sz="2400" b="1" dirty="0"/>
              <a:t>Nursing </a:t>
            </a:r>
            <a:r>
              <a:rPr lang="en-US" sz="2400" b="1" dirty="0" smtClean="0"/>
              <a:t>Facility at </a:t>
            </a:r>
            <a:r>
              <a:rPr lang="en-US" sz="2400" b="1" dirty="0"/>
              <a:t>d</a:t>
            </a:r>
            <a:r>
              <a:rPr lang="en-US" sz="2400" b="1" dirty="0" smtClean="0"/>
              <a:t>ischarge </a:t>
            </a:r>
            <a:endParaRPr lang="en-US" sz="2400" b="1" dirty="0"/>
          </a:p>
          <a:p>
            <a:pPr lvl="1"/>
            <a:r>
              <a:rPr lang="en-US" sz="2200" dirty="0" smtClean="0"/>
              <a:t>Patient m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ust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have spent 3 nights as an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inpatient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at the hospital </a:t>
            </a:r>
            <a:r>
              <a:rPr lang="en-US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medical necessity requirement</a:t>
            </a:r>
          </a:p>
          <a:p>
            <a:pPr lvl="1"/>
            <a:r>
              <a:rPr lang="en-US" sz="2200" dirty="0" smtClean="0"/>
              <a:t>Coverage is n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ot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based on patient, hospital, or family worry or inconvenience, social reasons or financial need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Medicare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Advantage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plans have different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rules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http://www.heritagehhh.com/wp-content/uploads/2013/11/iStock_000012561075Medium1-36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81" y="3657601"/>
            <a:ext cx="2735901" cy="182393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416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Performing a needs assessment shortly after admission or, if </a:t>
            </a:r>
            <a:r>
              <a:rPr lang="en-US" sz="2400" b="1" dirty="0"/>
              <a:t>a planned </a:t>
            </a:r>
            <a:r>
              <a:rPr lang="en-US" sz="2400" b="1" dirty="0" smtClean="0"/>
              <a:t>procedure, having a discussion prior to admission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Care team collaborates to meet patient needs but must follow your insurance regulations and mandates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 case manager will discuss options with you regarding home care services, skilled nursing facility services, and  availability of other community resources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Care Coordination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What Munson is Doing </a:t>
            </a:r>
            <a:endParaRPr lang="en-US" sz="2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Medicare Processes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How You Are Notified </a:t>
            </a: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Medicare requires patients to sign an informational sheet when admitted to the hospital and again prior to discharge depending on how long you are in the </a:t>
            </a:r>
            <a:r>
              <a:rPr lang="en-US" sz="2400" b="1" dirty="0" smtClean="0"/>
              <a:t>hospital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On </a:t>
            </a:r>
            <a:r>
              <a:rPr lang="en-US" sz="2400" b="1" dirty="0"/>
              <a:t>the back of this form is how to dispute or disagree with your discharge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Medicare Processes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Disputed Discharge - Know Your Rights </a:t>
            </a: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DOES NOT </a:t>
            </a:r>
            <a:r>
              <a:rPr lang="en-US" sz="2400" dirty="0" smtClean="0"/>
              <a:t>give you </a:t>
            </a:r>
            <a:r>
              <a:rPr lang="en-US" sz="2400" dirty="0"/>
              <a:t>a qualifying stay in a skilled nursing facility unless Medicare rules in your </a:t>
            </a:r>
            <a:r>
              <a:rPr lang="en-US" sz="2400" dirty="0" smtClean="0"/>
              <a:t>favor</a:t>
            </a:r>
          </a:p>
          <a:p>
            <a:endParaRPr lang="en-US" sz="2400" dirty="0"/>
          </a:p>
          <a:p>
            <a:r>
              <a:rPr lang="en-US" sz="2400" dirty="0"/>
              <a:t>You do not have to pay extra for your stay during the disputed time (will be responsible for co-pays and deductibles you would have incurred if not ready for discharge)</a:t>
            </a:r>
          </a:p>
          <a:p>
            <a:endParaRPr lang="en-US" dirty="0"/>
          </a:p>
        </p:txBody>
      </p:sp>
      <p:pic>
        <p:nvPicPr>
          <p:cNvPr id="3076" name="Picture 4" descr="http://www-tc.pbs.org/prod-media/newshour/photos/2013/06/21/108878995_slidesh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2735077" cy="182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Patient Out-of-Pocket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Outpatient or Observation Care  </a:t>
            </a: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Outpatient/Observation </a:t>
            </a:r>
            <a:r>
              <a:rPr lang="en-US" sz="2400" b="1" dirty="0"/>
              <a:t>status patients receive a letter explaining out-of-pocket expenses, and how to get medications reimbursed</a:t>
            </a:r>
          </a:p>
          <a:p>
            <a:pPr lvl="1"/>
            <a:r>
              <a:rPr lang="en-US" sz="2200" dirty="0"/>
              <a:t>Concerns about “self </a:t>
            </a:r>
            <a:r>
              <a:rPr lang="en-US" sz="2200" dirty="0" smtClean="0"/>
              <a:t>administered/home medications”</a:t>
            </a:r>
            <a:endParaRPr lang="en-US" sz="2200" dirty="0"/>
          </a:p>
          <a:p>
            <a:pPr lvl="1"/>
            <a:r>
              <a:rPr lang="en-US" sz="2200" dirty="0"/>
              <a:t>Financial Counselors can help explain your insurance benefit</a:t>
            </a:r>
          </a:p>
          <a:p>
            <a:endParaRPr lang="en-US" sz="2400" dirty="0" smtClean="0"/>
          </a:p>
          <a:p>
            <a:r>
              <a:rPr lang="en-US" sz="2400" b="1" dirty="0" smtClean="0"/>
              <a:t>Inpatients </a:t>
            </a:r>
            <a:r>
              <a:rPr lang="en-US" sz="2400" b="1" dirty="0"/>
              <a:t>have a deductible and co-pay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kern="1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rebuchet MS"/>
                <a:cs typeface="+mj-cs"/>
              </a:rPr>
              <a:t>The Costs: Inpatient versus OBSERVATION Status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572000"/>
          </a:xfrm>
        </p:spPr>
        <p:txBody>
          <a:bodyPr/>
          <a:lstStyle/>
          <a:p>
            <a:pPr marL="519113" lvl="0" indent="-519113" eaLnBrk="0" hangingPunct="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en-US" sz="2400" kern="1200" dirty="0">
                <a:latin typeface="Trebuchet MS"/>
                <a:cs typeface="+mn-cs"/>
              </a:rPr>
              <a:t>If a Medicare beneficiary has a supplemental/</a:t>
            </a:r>
            <a:r>
              <a:rPr lang="en-US" sz="2400" kern="1200" dirty="0" err="1">
                <a:latin typeface="Trebuchet MS"/>
                <a:cs typeface="+mn-cs"/>
              </a:rPr>
              <a:t>medigap</a:t>
            </a:r>
            <a:r>
              <a:rPr lang="en-US" sz="2400" kern="1200" dirty="0">
                <a:latin typeface="Trebuchet MS"/>
                <a:cs typeface="+mn-cs"/>
              </a:rPr>
              <a:t> </a:t>
            </a:r>
            <a:r>
              <a:rPr lang="en-US" sz="2400" kern="1200" dirty="0" smtClean="0">
                <a:latin typeface="Trebuchet MS"/>
                <a:cs typeface="+mn-cs"/>
              </a:rPr>
              <a:t>plan, co-pays and deductibles may be covered.  Each plan pays differently so it is important to know your plan. </a:t>
            </a:r>
          </a:p>
          <a:p>
            <a:pPr marL="519113" lvl="0" indent="-519113" eaLnBrk="0" hangingPunct="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en-US" sz="2400" kern="1200" dirty="0" smtClean="0">
                <a:latin typeface="Trebuchet MS"/>
                <a:cs typeface="+mn-cs"/>
              </a:rPr>
              <a:t>Supplemental </a:t>
            </a:r>
            <a:r>
              <a:rPr lang="en-US" sz="2400" kern="1200" dirty="0">
                <a:latin typeface="Trebuchet MS"/>
                <a:cs typeface="+mn-cs"/>
              </a:rPr>
              <a:t>plans </a:t>
            </a:r>
            <a:r>
              <a:rPr lang="en-US" sz="2400" kern="1200" dirty="0" smtClean="0">
                <a:latin typeface="Trebuchet MS"/>
                <a:cs typeface="+mn-cs"/>
              </a:rPr>
              <a:t>may pay </a:t>
            </a:r>
            <a:r>
              <a:rPr lang="en-US" sz="2400" kern="1200" dirty="0">
                <a:latin typeface="Trebuchet MS"/>
                <a:cs typeface="+mn-cs"/>
              </a:rPr>
              <a:t>for both the Part A and Part B deductibles and the associated 20% co-pays not paid by Medicare.</a:t>
            </a:r>
          </a:p>
          <a:p>
            <a:pPr marL="519113" lvl="0" indent="-519113" eaLnBrk="0" hangingPunct="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en-US" sz="2400" kern="1200" dirty="0">
                <a:latin typeface="Trebuchet MS"/>
                <a:cs typeface="+mn-cs"/>
              </a:rPr>
              <a:t>Even if the observation patient has supplemental insurance, they will still need to seek reimbursement from their prescription drug insurance and most likely have a higher co-pay </a:t>
            </a:r>
            <a:r>
              <a:rPr lang="en-US" sz="2400" kern="1200" dirty="0" smtClean="0">
                <a:latin typeface="Trebuchet MS"/>
                <a:cs typeface="+mn-cs"/>
              </a:rPr>
              <a:t>than </a:t>
            </a:r>
            <a:r>
              <a:rPr lang="en-US" sz="2400" kern="1200" dirty="0">
                <a:latin typeface="Trebuchet MS"/>
                <a:cs typeface="+mn-cs"/>
              </a:rPr>
              <a:t>normal</a:t>
            </a:r>
            <a:r>
              <a:rPr lang="en-US" sz="2400" kern="1200" dirty="0" smtClean="0">
                <a:solidFill>
                  <a:prstClr val="black"/>
                </a:solidFill>
                <a:latin typeface="Trebuchet MS"/>
                <a:cs typeface="+mn-cs"/>
              </a:rPr>
              <a:t>.</a:t>
            </a:r>
            <a:endParaRPr lang="en-US" sz="2400" kern="120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41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7793" r="10233" b="259"/>
          <a:stretch/>
        </p:blipFill>
        <p:spPr bwMode="auto">
          <a:xfrm>
            <a:off x="1190353" y="3381113"/>
            <a:ext cx="2238647" cy="203200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Resources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Where to Go for Information</a:t>
            </a: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Medicare Website - </a:t>
            </a:r>
            <a:r>
              <a:rPr lang="en-US" sz="2400" b="1" dirty="0" smtClean="0">
                <a:solidFill>
                  <a:srgbClr val="FFC000"/>
                </a:solidFill>
              </a:rPr>
              <a:t>www.medicare.gov</a:t>
            </a: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 smtClean="0"/>
              <a:t>Medicare Publications</a:t>
            </a:r>
          </a:p>
          <a:p>
            <a:pPr lvl="1"/>
            <a:r>
              <a:rPr lang="en-US" sz="2200" dirty="0" smtClean="0"/>
              <a:t>Are </a:t>
            </a:r>
            <a:r>
              <a:rPr lang="en-US" sz="2200" dirty="0"/>
              <a:t>you a </a:t>
            </a:r>
            <a:r>
              <a:rPr lang="en-US" sz="2200" dirty="0" smtClean="0"/>
              <a:t>Hospital </a:t>
            </a:r>
            <a:r>
              <a:rPr lang="en-US" sz="2200" dirty="0"/>
              <a:t>Inpatient or </a:t>
            </a:r>
            <a:r>
              <a:rPr lang="en-US" sz="2200" dirty="0" smtClean="0"/>
              <a:t>Outpatient?</a:t>
            </a:r>
          </a:p>
          <a:p>
            <a:pPr lvl="1"/>
            <a:r>
              <a:rPr lang="en-US" sz="2200" dirty="0" smtClean="0"/>
              <a:t>How </a:t>
            </a:r>
            <a:r>
              <a:rPr lang="en-US" sz="2200" dirty="0"/>
              <a:t>Medicare covers self-administered drugs given in Hospital outpatient settings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r="18896"/>
          <a:stretch/>
        </p:blipFill>
        <p:spPr bwMode="auto">
          <a:xfrm>
            <a:off x="6629400" y="3381113"/>
            <a:ext cx="1595399" cy="202923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1" t="9116" r="18956" b="1234"/>
          <a:stretch/>
        </p:blipFill>
        <p:spPr bwMode="auto">
          <a:xfrm>
            <a:off x="4343400" y="3374538"/>
            <a:ext cx="1509893" cy="2035811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kern="1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rebuchet MS"/>
                <a:cs typeface="+mj-cs"/>
              </a:rPr>
              <a:t>Medicare/Medicaid Assistance Program</a:t>
            </a:r>
            <a:br>
              <a:rPr lang="en-US" sz="2800" kern="1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rebuchet MS"/>
                <a:cs typeface="+mj-cs"/>
              </a:rPr>
            </a:br>
            <a:r>
              <a:rPr lang="en-US" sz="2800" kern="1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rebuchet MS"/>
                <a:cs typeface="+mj-cs"/>
              </a:rPr>
              <a:t>MMAP - 1-800-803-7174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390" lvl="0" indent="-40639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kern="1200" dirty="0">
                <a:latin typeface="Trebuchet MS"/>
                <a:cs typeface="+mn-cs"/>
              </a:rPr>
              <a:t>MMAP Team Members provide individual counseling for people who need help with all aspects of Medicare and Medicaid benefits.</a:t>
            </a:r>
          </a:p>
          <a:p>
            <a:pPr marL="406390" lvl="0" indent="-40639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kern="1200" dirty="0" smtClean="0">
                <a:latin typeface="Trebuchet MS"/>
                <a:cs typeface="+mn-cs"/>
              </a:rPr>
              <a:t>services </a:t>
            </a:r>
            <a:r>
              <a:rPr lang="en-US" sz="2400" kern="1200" dirty="0">
                <a:latin typeface="Trebuchet MS"/>
                <a:cs typeface="+mn-cs"/>
              </a:rPr>
              <a:t>are free.</a:t>
            </a:r>
          </a:p>
          <a:p>
            <a:pPr marL="406390" lvl="0" indent="-40639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kern="1200" dirty="0" smtClean="0">
                <a:latin typeface="Trebuchet MS"/>
                <a:cs typeface="+mn-cs"/>
              </a:rPr>
              <a:t>help </a:t>
            </a:r>
            <a:r>
              <a:rPr lang="en-US" sz="2400" kern="1200" dirty="0">
                <a:latin typeface="Trebuchet MS"/>
                <a:cs typeface="+mn-cs"/>
              </a:rPr>
              <a:t>beneficiaries find the correct Medicare plans and often save them money in the process.</a:t>
            </a:r>
          </a:p>
          <a:p>
            <a:pPr marL="406390" lvl="0" indent="-40639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kern="1200" dirty="0">
                <a:latin typeface="Trebuchet MS"/>
                <a:cs typeface="+mn-cs"/>
              </a:rPr>
              <a:t>A good online resource for Medicare information is: www.medicare.gov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2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Rule Makers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Centers for Medicare and Medicaid Services  </a:t>
            </a: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2400" b="1" dirty="0" smtClean="0"/>
              <a:t>The </a:t>
            </a:r>
            <a:r>
              <a:rPr lang="en-US" sz="2400" b="1" dirty="0" smtClean="0">
                <a:solidFill>
                  <a:srgbClr val="FFC000"/>
                </a:solidFill>
              </a:rPr>
              <a:t>Centers for Medicare &amp; Medicaid Services (CMS)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is a federal agency within the US Department of Health &amp; Human Services that: </a:t>
            </a:r>
          </a:p>
          <a:p>
            <a:pPr lvl="1"/>
            <a:r>
              <a:rPr lang="en-US" sz="2200" dirty="0" smtClean="0"/>
              <a:t>administers the Medicare program </a:t>
            </a:r>
          </a:p>
          <a:p>
            <a:pPr lvl="1"/>
            <a:r>
              <a:rPr lang="en-US" sz="2200" dirty="0" smtClean="0"/>
              <a:t>works with state governments to administer Medicaid and the State Children's Health Insurance Program (SCHIP)</a:t>
            </a:r>
          </a:p>
          <a:p>
            <a:pPr lvl="1"/>
            <a:r>
              <a:rPr lang="en-US" sz="2200" dirty="0" smtClean="0"/>
              <a:t>Oversees healthcare.gov website</a:t>
            </a:r>
          </a:p>
        </p:txBody>
      </p:sp>
      <p:pic>
        <p:nvPicPr>
          <p:cNvPr id="6" name="Picture 2" descr="http://globalgenes.org/wp-content/uploads/2014/03/c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1"/>
            <a:ext cx="2743200" cy="182393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118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Linda Hansen, Manager</a:t>
            </a:r>
          </a:p>
          <a:p>
            <a:pPr marL="0" indent="0">
              <a:buNone/>
            </a:pPr>
            <a:r>
              <a:rPr lang="en-US" sz="2200" dirty="0" smtClean="0"/>
              <a:t>Utilization Management</a:t>
            </a:r>
          </a:p>
          <a:p>
            <a:pPr marL="0" indent="0">
              <a:buNone/>
            </a:pPr>
            <a:r>
              <a:rPr lang="en-US" sz="2200" dirty="0" smtClean="0"/>
              <a:t>Munson Medical Center</a:t>
            </a:r>
          </a:p>
          <a:p>
            <a:pPr marL="0" indent="0">
              <a:buNone/>
            </a:pPr>
            <a:r>
              <a:rPr lang="en-US" sz="2200" dirty="0" smtClean="0"/>
              <a:t>(231) 935-6955</a:t>
            </a:r>
          </a:p>
          <a:p>
            <a:pPr marL="0" indent="0">
              <a:buNone/>
            </a:pPr>
            <a:r>
              <a:rPr lang="en-US" sz="2200" dirty="0" smtClean="0"/>
              <a:t>lhansen@mhc.net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err="1" smtClean="0"/>
              <a:t>Lise</a:t>
            </a:r>
            <a:r>
              <a:rPr lang="en-US" sz="2400" b="1" dirty="0" smtClean="0"/>
              <a:t> Kolinski, Manager</a:t>
            </a:r>
          </a:p>
          <a:p>
            <a:pPr marL="0" indent="0">
              <a:buNone/>
            </a:pPr>
            <a:r>
              <a:rPr lang="en-US" sz="2200" dirty="0" smtClean="0"/>
              <a:t>Social Work/Case Management</a:t>
            </a:r>
          </a:p>
          <a:p>
            <a:pPr marL="0" indent="0">
              <a:buNone/>
            </a:pPr>
            <a:r>
              <a:rPr lang="en-US" sz="2200" dirty="0" smtClean="0"/>
              <a:t>Munson Medical Center</a:t>
            </a:r>
          </a:p>
          <a:p>
            <a:pPr marL="0" indent="0">
              <a:buNone/>
            </a:pPr>
            <a:r>
              <a:rPr lang="en-US" sz="2200" dirty="0" smtClean="0"/>
              <a:t>(231) 935-6392</a:t>
            </a:r>
          </a:p>
          <a:p>
            <a:pPr marL="0" indent="0">
              <a:buNone/>
            </a:pPr>
            <a:r>
              <a:rPr lang="en-US" sz="2200" dirty="0" smtClean="0"/>
              <a:t>lkolinski@mhc.net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Here to Help</a:t>
            </a:r>
            <a:endParaRPr lang="en-US" sz="2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New Rules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Who is affected? </a:t>
            </a: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rules affect patients </a:t>
            </a:r>
            <a:r>
              <a:rPr lang="en-US" sz="2400" b="1" dirty="0"/>
              <a:t>with </a:t>
            </a:r>
            <a:r>
              <a:rPr lang="en-US" sz="2400" b="1" dirty="0" smtClean="0"/>
              <a:t>coverage through Medicare and </a:t>
            </a:r>
            <a:r>
              <a:rPr lang="en-US" sz="2400" b="1" dirty="0"/>
              <a:t>some Medicare Advantage </a:t>
            </a:r>
            <a:r>
              <a:rPr lang="en-US" sz="2400" b="1" dirty="0" smtClean="0"/>
              <a:t>plans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The rule also impacts hospitals who accept Medicare </a:t>
            </a:r>
          </a:p>
          <a:p>
            <a:pPr lvl="1"/>
            <a:r>
              <a:rPr lang="en-US" sz="2200" dirty="0"/>
              <a:t>CMS pays hospitals for the care delivered to those covered by Medicare</a:t>
            </a:r>
          </a:p>
          <a:p>
            <a:pPr lvl="1"/>
            <a:r>
              <a:rPr lang="en-US" sz="2200" dirty="0" smtClean="0"/>
              <a:t>Hospitals </a:t>
            </a:r>
            <a:r>
              <a:rPr lang="en-US" sz="2200" dirty="0"/>
              <a:t>are required to </a:t>
            </a:r>
            <a:r>
              <a:rPr lang="en-US" sz="2200" dirty="0" smtClean="0"/>
              <a:t>comply</a:t>
            </a:r>
            <a:endParaRPr lang="en-US" sz="2200" dirty="0"/>
          </a:p>
        </p:txBody>
      </p:sp>
      <p:pic>
        <p:nvPicPr>
          <p:cNvPr id="7" name="Picture 2" descr="http://globalgenes.org/wp-content/uploads/2014/03/c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1"/>
            <a:ext cx="2743200" cy="182393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63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2 Midnight Rule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>Inpatient Admission</a:t>
            </a: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On October 1, 2013</a:t>
            </a:r>
            <a:r>
              <a:rPr lang="en-US" sz="2400" b="1" dirty="0"/>
              <a:t>, CMS implemented a new rule </a:t>
            </a:r>
            <a:r>
              <a:rPr lang="en-US" sz="2400" b="1" dirty="0" smtClean="0"/>
              <a:t>for </a:t>
            </a:r>
            <a:r>
              <a:rPr lang="en-US" sz="2400" b="1" dirty="0"/>
              <a:t>who </a:t>
            </a:r>
            <a:r>
              <a:rPr lang="en-US" sz="2400" b="1" dirty="0" smtClean="0"/>
              <a:t>can be admitted to the hospital as an inpatient</a:t>
            </a:r>
            <a:endParaRPr lang="en-US" sz="2400" b="1" dirty="0"/>
          </a:p>
          <a:p>
            <a:pPr lvl="1"/>
            <a:r>
              <a:rPr lang="en-US" sz="2200" dirty="0" smtClean="0"/>
              <a:t>Essentially, their definition of “inpatient” changed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Old Definition: </a:t>
            </a:r>
            <a:r>
              <a:rPr lang="en-US" sz="2400" b="1" dirty="0" smtClean="0"/>
              <a:t>An inpatient is a patient </a:t>
            </a:r>
            <a:r>
              <a:rPr lang="en-US" sz="2400" b="1" dirty="0"/>
              <a:t>in the hospital for more than 24 </a:t>
            </a:r>
            <a:r>
              <a:rPr lang="en-US" sz="2400" b="1" dirty="0" smtClean="0"/>
              <a:t>hours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C000"/>
                </a:solidFill>
              </a:rPr>
              <a:t>New Definition: </a:t>
            </a:r>
            <a:r>
              <a:rPr lang="en-US" sz="2400" b="1" dirty="0" smtClean="0"/>
              <a:t>An inpatient is a </a:t>
            </a:r>
            <a:r>
              <a:rPr lang="en-US" sz="2400" b="1" dirty="0"/>
              <a:t>patient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 requiring </a:t>
            </a:r>
            <a:r>
              <a:rPr lang="en-US" sz="2400" b="1" dirty="0"/>
              <a:t>a hospitalization encompassing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two </a:t>
            </a:r>
            <a:r>
              <a:rPr lang="en-US" sz="2400" b="1" dirty="0"/>
              <a:t>midnights </a:t>
            </a:r>
            <a:r>
              <a:rPr lang="en-US" sz="2400" b="1" u="sng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/>
              <a:t>supported by medical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necessity </a:t>
            </a:r>
          </a:p>
          <a:p>
            <a:pPr lvl="1"/>
            <a:endParaRPr lang="en-US" sz="2200" u="sng" dirty="0"/>
          </a:p>
        </p:txBody>
      </p:sp>
      <p:pic>
        <p:nvPicPr>
          <p:cNvPr id="6" name="Picture 2" descr="http://workingorplaying.com/wp/wp-content/uploads/2010/07/midnight-deadline-300x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788"/>
          <a:stretch/>
        </p:blipFill>
        <p:spPr bwMode="auto">
          <a:xfrm>
            <a:off x="6629400" y="3657600"/>
            <a:ext cx="2857500" cy="18288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0397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189" lvl="0" indent="-457189">
              <a:defRPr/>
            </a:pPr>
            <a:r>
              <a:rPr lang="en-US" dirty="0" smtClean="0"/>
              <a:t>Service covered </a:t>
            </a:r>
            <a:r>
              <a:rPr lang="en-US" dirty="0"/>
              <a:t>under Medicare Part B</a:t>
            </a:r>
            <a:br>
              <a:rPr lang="en-US" dirty="0"/>
            </a:br>
            <a:r>
              <a:rPr lang="en-US" b="0" dirty="0">
                <a:solidFill>
                  <a:srgbClr val="FFFF00"/>
                </a:solidFill>
                <a:ea typeface="+mn-ea"/>
              </a:rPr>
              <a:t>Services covered under Medicare Part B</a:t>
            </a:r>
            <a:br>
              <a:rPr lang="en-US" b="0" dirty="0">
                <a:solidFill>
                  <a:srgbClr val="FFFF00"/>
                </a:solidFill>
                <a:ea typeface="+mn-ea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defRPr/>
            </a:pPr>
            <a:r>
              <a:rPr lang="en-US" dirty="0" smtClean="0"/>
              <a:t>Medicare </a:t>
            </a:r>
            <a:r>
              <a:rPr lang="en-US" dirty="0"/>
              <a:t>pays 80% of their approved rate</a:t>
            </a:r>
          </a:p>
          <a:p>
            <a:pPr marL="457189" indent="-457189">
              <a:defRPr/>
            </a:pPr>
            <a:r>
              <a:rPr lang="en-US" dirty="0"/>
              <a:t>Once the $147 Part B deductible is met, the 20% balance is either paid by the patient or paid by the patient’s supplemental coverage if they have one.</a:t>
            </a:r>
          </a:p>
          <a:p>
            <a:pPr marL="457189" indent="-457189">
              <a:defRPr/>
            </a:pPr>
            <a:r>
              <a:rPr lang="en-US" dirty="0" smtClean="0"/>
              <a:t>if person </a:t>
            </a:r>
            <a:r>
              <a:rPr lang="en-US" dirty="0"/>
              <a:t>has </a:t>
            </a:r>
            <a:r>
              <a:rPr lang="en-US" dirty="0" smtClean="0"/>
              <a:t>a Medicare </a:t>
            </a:r>
            <a:r>
              <a:rPr lang="en-US" dirty="0"/>
              <a:t>Advantage </a:t>
            </a:r>
            <a:r>
              <a:rPr lang="en-US" dirty="0" smtClean="0"/>
              <a:t>Plan, </a:t>
            </a:r>
            <a:r>
              <a:rPr lang="en-US" dirty="0"/>
              <a:t>that plan will pay </a:t>
            </a:r>
            <a:r>
              <a:rPr lang="en-US" dirty="0" smtClean="0"/>
              <a:t>based on their specific contract.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2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5613" lvl="0" indent="-455613" algn="ctr"/>
            <a:r>
              <a:rPr lang="en-US" altLang="en-US" sz="2800" b="0" dirty="0">
                <a:solidFill>
                  <a:srgbClr val="FFFF00"/>
                </a:solidFill>
                <a:ea typeface="+mn-ea"/>
              </a:rPr>
              <a:t>Services </a:t>
            </a:r>
            <a:r>
              <a:rPr lang="en-US" altLang="en-US" sz="2800" b="0" dirty="0" smtClean="0">
                <a:solidFill>
                  <a:srgbClr val="FFFF00"/>
                </a:solidFill>
                <a:ea typeface="+mn-ea"/>
              </a:rPr>
              <a:t>covered </a:t>
            </a:r>
            <a:r>
              <a:rPr lang="en-US" altLang="en-US" sz="2800" b="0" dirty="0">
                <a:solidFill>
                  <a:srgbClr val="FFFF00"/>
                </a:solidFill>
                <a:ea typeface="+mn-ea"/>
              </a:rPr>
              <a:t>under Medicare Part A</a:t>
            </a:r>
            <a:br>
              <a:rPr lang="en-US" altLang="en-US" sz="2800" b="0" dirty="0">
                <a:solidFill>
                  <a:srgbClr val="FFFF00"/>
                </a:solidFill>
                <a:ea typeface="+mn-ea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5613" indent="-455613"/>
            <a:r>
              <a:rPr lang="en-US" altLang="en-US" dirty="0" smtClean="0"/>
              <a:t>The </a:t>
            </a:r>
            <a:r>
              <a:rPr lang="en-US" altLang="en-US" dirty="0"/>
              <a:t>patient is responsible for the deductible of $</a:t>
            </a:r>
            <a:r>
              <a:rPr lang="en-US" altLang="en-US" dirty="0" smtClean="0"/>
              <a:t>1,216</a:t>
            </a:r>
            <a:endParaRPr lang="en-US" altLang="en-US" dirty="0"/>
          </a:p>
          <a:p>
            <a:pPr marL="455613" indent="-455613"/>
            <a:r>
              <a:rPr lang="en-US" altLang="en-US" dirty="0" smtClean="0"/>
              <a:t>Part A covers:</a:t>
            </a:r>
          </a:p>
          <a:p>
            <a:pPr marL="855663" lvl="1" indent="-455613"/>
            <a:r>
              <a:rPr lang="en-US" altLang="en-US" dirty="0" smtClean="0"/>
              <a:t>semi-private </a:t>
            </a:r>
            <a:r>
              <a:rPr lang="en-US" altLang="en-US" dirty="0"/>
              <a:t>room &amp; board</a:t>
            </a:r>
          </a:p>
          <a:p>
            <a:pPr marL="855663" lvl="1" indent="-455613"/>
            <a:r>
              <a:rPr lang="en-US" altLang="en-US" dirty="0"/>
              <a:t>Nursing services</a:t>
            </a:r>
          </a:p>
          <a:p>
            <a:pPr marL="855663" lvl="1" indent="-455613"/>
            <a:r>
              <a:rPr lang="en-US" altLang="en-US" dirty="0"/>
              <a:t>Other hospital services &amp; supplies </a:t>
            </a:r>
            <a:r>
              <a:rPr lang="en-US" altLang="en-US" dirty="0" smtClean="0"/>
              <a:t>which include </a:t>
            </a:r>
            <a:r>
              <a:rPr lang="en-US" altLang="en-US" dirty="0"/>
              <a:t>medications</a:t>
            </a:r>
          </a:p>
          <a:p>
            <a:pPr marL="455613" indent="-455613"/>
            <a:r>
              <a:rPr lang="en-US" altLang="en-US" dirty="0"/>
              <a:t>Some physician’s services and tests may be covered under Medicare Part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2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algn="ctr"/>
            <a:r>
              <a:rPr lang="en-US" sz="2800" kern="1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rebuchet MS"/>
                <a:cs typeface="+mj-cs"/>
              </a:rPr>
              <a:t>Medicare’s payment for Inpatient Admission care is based on length of stay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4813" indent="-404813"/>
            <a:r>
              <a:rPr lang="en-US" altLang="en-US" dirty="0"/>
              <a:t>First 60 days – Medicare pays all except for the $1,216 deductible</a:t>
            </a:r>
          </a:p>
          <a:p>
            <a:pPr marL="404813" indent="-404813"/>
            <a:r>
              <a:rPr lang="en-US" altLang="en-US" dirty="0"/>
              <a:t>Days 61 to 90 – Medicare pays all except $304 per day.</a:t>
            </a:r>
          </a:p>
          <a:p>
            <a:pPr marL="404813" indent="-404813"/>
            <a:r>
              <a:rPr lang="en-US" altLang="en-US" dirty="0"/>
              <a:t>Days 91 to 150 – Medicare pays all except $608 per day.</a:t>
            </a:r>
          </a:p>
          <a:p>
            <a:pPr marL="404813" indent="-404813"/>
            <a:r>
              <a:rPr lang="en-US" altLang="en-US" dirty="0"/>
              <a:t>Above 150 days – Medicare pays nothing</a:t>
            </a:r>
          </a:p>
          <a:p>
            <a:pPr marL="404813" indent="-404813"/>
            <a:r>
              <a:rPr lang="en-US" altLang="en-US" dirty="0"/>
              <a:t>The deductible must be paid when a re-admittance occurs after each 60 day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2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kern="1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rebuchet MS"/>
                <a:cs typeface="+mj-cs"/>
              </a:rPr>
              <a:t>costs for Inpatient care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72000"/>
          </a:xfrm>
        </p:spPr>
        <p:txBody>
          <a:bodyPr/>
          <a:lstStyle/>
          <a:p>
            <a:pPr marL="455613" lvl="0" indent="-455613" eaLnBrk="0" hangingPunct="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en-US" altLang="en-US" sz="2600" kern="1200" dirty="0">
                <a:latin typeface="Trebuchet MS"/>
                <a:cs typeface="+mn-cs"/>
              </a:rPr>
              <a:t>The $1,216 deductible is </a:t>
            </a:r>
            <a:r>
              <a:rPr lang="en-US" altLang="en-US" sz="2600" kern="1200" dirty="0" smtClean="0">
                <a:latin typeface="Trebuchet MS"/>
                <a:cs typeface="+mn-cs"/>
              </a:rPr>
              <a:t>paid </a:t>
            </a:r>
            <a:r>
              <a:rPr lang="en-US" altLang="en-US" sz="2600" kern="1200" dirty="0">
                <a:latin typeface="Trebuchet MS"/>
                <a:cs typeface="+mn-cs"/>
              </a:rPr>
              <a:t>by the patient or </a:t>
            </a:r>
            <a:r>
              <a:rPr lang="en-US" altLang="en-US" sz="2600" kern="1200" dirty="0" smtClean="0">
                <a:latin typeface="Trebuchet MS"/>
                <a:cs typeface="+mn-cs"/>
              </a:rPr>
              <a:t> </a:t>
            </a:r>
            <a:r>
              <a:rPr lang="en-US" altLang="en-US" sz="2600" kern="1200" dirty="0">
                <a:latin typeface="Trebuchet MS"/>
                <a:cs typeface="+mn-cs"/>
              </a:rPr>
              <a:t>supplemental insurance product, if they have one.</a:t>
            </a:r>
          </a:p>
          <a:p>
            <a:pPr marL="455613" lvl="0" indent="-455613" eaLnBrk="0" hangingPunct="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en-US" altLang="en-US" sz="2600" kern="1200" dirty="0">
                <a:latin typeface="Trebuchet MS"/>
                <a:cs typeface="+mn-cs"/>
              </a:rPr>
              <a:t>If the hospital stay exceeds 60 days, </a:t>
            </a:r>
            <a:r>
              <a:rPr lang="en-US" altLang="en-US" sz="2600" kern="1200" dirty="0" smtClean="0">
                <a:latin typeface="Trebuchet MS"/>
                <a:cs typeface="+mn-cs"/>
              </a:rPr>
              <a:t>daily </a:t>
            </a:r>
            <a:r>
              <a:rPr lang="en-US" altLang="en-US" sz="2600" kern="1200" dirty="0">
                <a:latin typeface="Trebuchet MS"/>
                <a:cs typeface="+mn-cs"/>
              </a:rPr>
              <a:t>co-pays are either paid by the patient or by their supplement insurance product, if they have one.</a:t>
            </a:r>
          </a:p>
          <a:p>
            <a:pPr marL="455613" lvl="0" indent="-455613" eaLnBrk="0" hangingPunct="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en-US" altLang="en-US" sz="2600" kern="1200" dirty="0">
                <a:latin typeface="Trebuchet MS"/>
                <a:cs typeface="+mn-cs"/>
              </a:rPr>
              <a:t>If the patient has one of the many Medicare Advantage Plans, there is usually a sizable initial co-pay that is the responsibility of the patient.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7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rebuchet MS"/>
                <a:cs typeface="+mj-cs"/>
              </a:rPr>
              <a:t>hospitalized under </a:t>
            </a:r>
            <a:r>
              <a:rPr lang="en-US" i="1" u="sng" kern="1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rebuchet MS"/>
                <a:cs typeface="+mj-cs"/>
              </a:rPr>
              <a:t>OBSERVATION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72000"/>
          </a:xfrm>
        </p:spPr>
        <p:txBody>
          <a:bodyPr/>
          <a:lstStyle/>
          <a:p>
            <a:pPr marL="511175" indent="-379413">
              <a:tabLst>
                <a:tab pos="511175" algn="l"/>
              </a:tabLst>
              <a:defRPr/>
            </a:pPr>
            <a:r>
              <a:rPr lang="en-US" sz="2000" dirty="0" smtClean="0"/>
              <a:t>Medicare </a:t>
            </a:r>
            <a:r>
              <a:rPr lang="en-US" sz="2000" dirty="0"/>
              <a:t>pays differently for observation stays as opposed to inpatient stays even if the same bed and room are used</a:t>
            </a:r>
            <a:r>
              <a:rPr lang="en-US" sz="2000" dirty="0" smtClean="0"/>
              <a:t>.</a:t>
            </a:r>
          </a:p>
          <a:p>
            <a:pPr marL="406390" indent="-406390">
              <a:defRPr/>
            </a:pPr>
            <a:r>
              <a:rPr lang="en-US" sz="2000" dirty="0"/>
              <a:t>Observation status is always covered under Medicare Part B, as an outpatient service.</a:t>
            </a:r>
          </a:p>
          <a:p>
            <a:pPr marL="406390" indent="-406390">
              <a:defRPr/>
            </a:pPr>
            <a:r>
              <a:rPr lang="en-US" sz="2000" dirty="0"/>
              <a:t>Medicare pays 80% of the approved amount and the patient pays the remaining 20% after the $147 Part B deductible is met.</a:t>
            </a:r>
          </a:p>
          <a:p>
            <a:pPr marL="406390" indent="-406390">
              <a:defRPr/>
            </a:pPr>
            <a:r>
              <a:rPr lang="en-US" sz="2000" dirty="0"/>
              <a:t>If a patient has one of the Medicare Advantage Plans, generally co-pays, and expenses are paid according to the plan’s benefits</a:t>
            </a:r>
            <a:r>
              <a:rPr lang="en-US" sz="2000" dirty="0" smtClean="0"/>
              <a:t>.</a:t>
            </a:r>
            <a:endParaRPr lang="en-US" sz="2000" dirty="0"/>
          </a:p>
          <a:p>
            <a:pPr marL="511175" indent="-379413">
              <a:tabLst>
                <a:tab pos="511175" algn="l"/>
              </a:tabLst>
              <a:defRPr/>
            </a:pPr>
            <a:r>
              <a:rPr lang="en-US" sz="2000" dirty="0"/>
              <a:t>Medications that are furnished under observation are considered self-administered even if given under the supervision of a nurse.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344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Munson Medical Center">
      <a:dk1>
        <a:sysClr val="windowText" lastClr="000000"/>
      </a:dk1>
      <a:lt1>
        <a:sysClr val="window" lastClr="FFFFFF"/>
      </a:lt1>
      <a:dk2>
        <a:srgbClr val="0070C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9845</TotalTime>
  <Words>1120</Words>
  <Application>Microsoft Office PowerPoint</Application>
  <PresentationFormat>On-screen Show (4:3)</PresentationFormat>
  <Paragraphs>134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The Rule Makers Centers for Medicare and Medicaid Services  </vt:lpstr>
      <vt:lpstr>The New Rules Who is affected? </vt:lpstr>
      <vt:lpstr>The 2 Midnight Rule  Inpatient Admission</vt:lpstr>
      <vt:lpstr>Service covered under Medicare Part B Services covered under Medicare Part B </vt:lpstr>
      <vt:lpstr>Services covered under Medicare Part A </vt:lpstr>
      <vt:lpstr>Medicare’s payment for Inpatient Admission care is based on length of stay</vt:lpstr>
      <vt:lpstr>costs for Inpatient care</vt:lpstr>
      <vt:lpstr>hospitalized under OBSERVATION</vt:lpstr>
      <vt:lpstr>The 2 Midnight Rule  Inpatient Admission</vt:lpstr>
      <vt:lpstr>Skilled Nursing Facility Rule  3 Night Inpatient Stay Requirement</vt:lpstr>
      <vt:lpstr>Skilled Nursing Facility Rule   3 Night Inpatient Stay Requirement</vt:lpstr>
      <vt:lpstr>Care Coordination What Munson is Doing </vt:lpstr>
      <vt:lpstr>Medicare Processes How You Are Notified </vt:lpstr>
      <vt:lpstr>Medicare Processes  Disputed Discharge - Know Your Rights </vt:lpstr>
      <vt:lpstr>Patient Out-of-Pocket Outpatient or Observation Care  </vt:lpstr>
      <vt:lpstr>The Costs: Inpatient versus OBSERVATION Status</vt:lpstr>
      <vt:lpstr>Resources Where to Go for Information</vt:lpstr>
      <vt:lpstr>Medicare/Medicaid Assistance Program MMAP - 1-800-803-7174</vt:lpstr>
      <vt:lpstr>Questions Here to Help</vt:lpstr>
    </vt:vector>
  </TitlesOfParts>
  <Company>Munson 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JMmcintyre1</dc:creator>
  <cp:lastModifiedBy>Wischman, Susan</cp:lastModifiedBy>
  <cp:revision>623</cp:revision>
  <cp:lastPrinted>2013-04-02T14:13:19Z</cp:lastPrinted>
  <dcterms:created xsi:type="dcterms:W3CDTF">2010-10-14T14:12:11Z</dcterms:created>
  <dcterms:modified xsi:type="dcterms:W3CDTF">2014-12-17T20:17:30Z</dcterms:modified>
</cp:coreProperties>
</file>